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9"/>
  </p:notesMasterIdLst>
  <p:handoutMasterIdLst>
    <p:handoutMasterId r:id="rId10"/>
  </p:handoutMasterIdLst>
  <p:sldIdLst>
    <p:sldId id="2021" r:id="rId3"/>
    <p:sldId id="2011" r:id="rId4"/>
    <p:sldId id="2023" r:id="rId5"/>
    <p:sldId id="2024" r:id="rId6"/>
    <p:sldId id="2026" r:id="rId7"/>
    <p:sldId id="2016" r:id="rId8"/>
  </p:sldIdLst>
  <p:sldSz cx="12192000" cy="6858000"/>
  <p:notesSz cx="6797675" cy="99282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</p:embeddedFont>
    <p:embeddedFont>
      <p:font typeface="Open Sans" panose="020B0606030504020204" pitchFamily="34" charset="0"/>
      <p:regular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990FF"/>
    <a:srgbClr val="009ADA"/>
    <a:srgbClr val="0064CB"/>
    <a:srgbClr val="00A6E6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7684" autoAdjust="0"/>
  </p:normalViewPr>
  <p:slideViewPr>
    <p:cSldViewPr snapToObjects="1">
      <p:cViewPr varScale="1">
        <p:scale>
          <a:sx n="95" d="100"/>
          <a:sy n="95" d="100"/>
        </p:scale>
        <p:origin x="-372" y="-102"/>
      </p:cViewPr>
      <p:guideLst>
        <p:guide orient="horz" pos="2160"/>
        <p:guide pos="2275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5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Актуальные вопросы введения Единого налогового счета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23.03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.2023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ЕДИНЫЙ НАЛОГОВЫЙ СЧЕТ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8692913" y="4945947"/>
            <a:ext cx="205238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947428" y="1016732"/>
            <a:ext cx="9217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14.07.2022 </a:t>
            </a:r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№ </a:t>
            </a:r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263-ФЗ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</a:t>
            </a:r>
            <a:r>
              <a:rPr lang="ru-RU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внесении изменений в части первую и вторую Налогового кодекса Российской </a:t>
            </a:r>
            <a:r>
              <a:rPr lang="ru-RU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Федерации»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–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 года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61026" y="2586392"/>
            <a:ext cx="2986093" cy="110071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категории налогоплательщиков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195890" y="2687355"/>
            <a:ext cx="4370132" cy="185776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(взыскание)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счет уплаты налога,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взноса, сбора;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Проценты на излишне взысканные платежи;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Суммы, подлежащие возмещению (подтверждено КНП)</a:t>
            </a:r>
          </a:p>
        </p:txBody>
      </p:sp>
      <p:sp>
        <p:nvSpPr>
          <p:cNvPr id="63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7248129" y="2687356"/>
            <a:ext cx="4640270" cy="185776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Совокупная обязанность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подлежащих уплате: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авансовых платежей по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ним;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сборов;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страховых взносов;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пеней, штрафов и процентов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09797" y="4761148"/>
            <a:ext cx="5171159" cy="194421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входят в ЕНС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госпошлина, в отношении которой не выдан исполнительный документ;</a:t>
            </a:r>
          </a:p>
          <a:p>
            <a:pPr marL="342900" indent="-342900">
              <a:buFontTx/>
              <a:buChar char="-"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еналоговые доходы, денежные взыскания;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НПД, НДФЛ иностранных граждан;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ОЖМ, ВБР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240016" y="4545124"/>
            <a:ext cx="5186286" cy="216024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</a:t>
            </a:r>
            <a:r>
              <a:rPr lang="ru-RU" sz="1800" b="1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прибыль, зачисляемый в бюджет субъекта;</a:t>
            </a:r>
          </a:p>
          <a:p>
            <a:pPr marL="342900" indent="-342900">
              <a:buFontTx/>
              <a:buChar char="-"/>
            </a:pPr>
            <a:r>
              <a:rPr lang="ru-RU" sz="1800" b="1" dirty="0" smtClean="0">
                <a:solidFill>
                  <a:srgbClr val="099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по налогам, по которым предусмотрена уплата авансовых платежей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8004212" y="904240"/>
            <a:ext cx="4187788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8236225" y="1147572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9300356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7478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476566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10098105" y="1853317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809354" y="2611756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497138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10130424" y="3137417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854264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464820" y="494607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10130900" y="4437112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821101" y="529430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8004211" y="5777830"/>
            <a:ext cx="4187789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997212" y="6318324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4519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ИСПОЛНЕНИЕ ОБЯЗАННОСТИ ПО УПЛАТЕ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4" y="913594"/>
            <a:ext cx="78778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Обязанность по уплате налогов, сборов и взносов </a:t>
            </a:r>
            <a:r>
              <a:rPr lang="ru-RU" sz="20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буд</a:t>
            </a:r>
            <a:r>
              <a:rPr lang="ru-RU" sz="20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е</a:t>
            </a:r>
            <a:r>
              <a:rPr lang="ru-RU" sz="20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т </a:t>
            </a:r>
            <a:r>
              <a:rPr lang="ru-RU" sz="20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считать </a:t>
            </a:r>
            <a:r>
              <a:rPr lang="ru-RU" sz="2000" b="1" dirty="0" smtClean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исполненной:</a:t>
            </a:r>
            <a:endParaRPr lang="ru-RU" sz="2000" b="1" dirty="0">
              <a:solidFill>
                <a:srgbClr val="00B0F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20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 даты перечисления единого налогового платежа;</a:t>
            </a:r>
          </a:p>
          <a:p>
            <a:r>
              <a:rPr lang="ru-RU" sz="20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со дня, на который приходится срок уплаты налога (в случае зачета);</a:t>
            </a:r>
          </a:p>
          <a:p>
            <a:r>
              <a:rPr lang="ru-RU" sz="20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со дня учета на счете совокупной обязанности, если на нем есть достаточное положительное сальдо;</a:t>
            </a:r>
          </a:p>
          <a:p>
            <a:r>
              <a:rPr lang="ru-RU" sz="2000" b="1" dirty="0">
                <a:solidFill>
                  <a:srgbClr val="00B0F0"/>
                </a:solidFill>
                <a:latin typeface="Roboto Condensed" panose="020B0604020202020204" charset="0"/>
                <a:ea typeface="Roboto Condensed" panose="020B0604020202020204" charset="0"/>
              </a:rPr>
              <a:t>- со дня удержания суммы налоговым агентом.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8155" y="5067728"/>
            <a:ext cx="70291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!!! Уточнение платежей не предусмотрено !!!</a:t>
            </a:r>
          </a:p>
          <a:p>
            <a:pPr>
              <a:spcBef>
                <a:spcPts val="60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Все платежи, учтенные в качестве Единого налогового платежа, подлежат распределению в установленном порядке.</a:t>
            </a:r>
          </a:p>
          <a:p>
            <a:pPr>
              <a:spcBef>
                <a:spcPts val="600"/>
              </a:spcBef>
            </a:pPr>
            <a:r>
              <a:rPr lang="ru-RU" sz="2000" b="1" u="sng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До наступления срока уплаты налогоплательщик вправе уточнить распределение Единого налогового платежа.</a:t>
            </a:r>
            <a:endParaRPr lang="ru-RU" sz="1800" b="1" u="sng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9335" y="3308854"/>
            <a:ext cx="70291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latin typeface="Roboto Condensed" panose="020B0604020202020204" charset="0"/>
                <a:ea typeface="Roboto Condensed" panose="020B0604020202020204" charset="0"/>
              </a:rPr>
              <a:t>Способы распределения ЕНП: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b="1" u="sng" dirty="0" smtClean="0">
                <a:latin typeface="Roboto Condensed" panose="020B0604020202020204" charset="0"/>
                <a:ea typeface="Roboto Condensed" panose="020B0604020202020204" charset="0"/>
              </a:rPr>
              <a:t>Уведомление об исчисленных суммах;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2000" b="1" u="sng" dirty="0" smtClean="0">
                <a:latin typeface="Roboto Condensed" panose="020B0604020202020204" charset="0"/>
                <a:ea typeface="Roboto Condensed" panose="020B0604020202020204" charset="0"/>
              </a:rPr>
              <a:t>Зачет в счет предстоящей обязанности;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2000" b="1" u="sng" dirty="0" smtClean="0">
                <a:latin typeface="Roboto Condensed" panose="020B0604020202020204" charset="0"/>
                <a:ea typeface="Roboto Condensed" panose="020B0604020202020204" charset="0"/>
              </a:rPr>
              <a:t>Наступление срока уплаты (наличие задолженности)</a:t>
            </a:r>
            <a:endParaRPr lang="ru-RU" sz="1800" b="1" u="sng" dirty="0" smtClean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89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30322" r="50000" b="12594"/>
          <a:stretch/>
        </p:blipFill>
        <p:spPr bwMode="auto">
          <a:xfrm>
            <a:off x="227348" y="1700808"/>
            <a:ext cx="4248472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27091" r="50000" b="11794"/>
          <a:stretch/>
        </p:blipFill>
        <p:spPr bwMode="auto">
          <a:xfrm>
            <a:off x="7500880" y="1700808"/>
            <a:ext cx="4211744" cy="45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4476691" y="1700808"/>
            <a:ext cx="1655313" cy="33843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При оформлении платежного документа  в качестве Уведомления – указываем статус 02</a:t>
            </a:r>
            <a:endParaRPr lang="ru-RU" sz="18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858537" y="1268760"/>
            <a:ext cx="2986093" cy="32403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8113705" y="1268760"/>
            <a:ext cx="2986093" cy="32403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ЕНП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07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УВЕДОМЛЕНИЕ ОБ ИСЧИСЛЕННЫХ СУММАХ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11949" r="39800"/>
          <a:stretch/>
        </p:blipFill>
        <p:spPr bwMode="auto">
          <a:xfrm>
            <a:off x="1163452" y="994612"/>
            <a:ext cx="435581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9589" r="39631"/>
          <a:stretch/>
        </p:blipFill>
        <p:spPr bwMode="auto">
          <a:xfrm>
            <a:off x="7068107" y="984571"/>
            <a:ext cx="3827503" cy="5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09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УВЕДОМЛЕНИЕ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407368" y="1160748"/>
            <a:ext cx="1943345" cy="86409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УВЕДОМЛЕНИЕ</a:t>
            </a:r>
            <a:endParaRPr lang="ru-RU" sz="18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396969" y="2024844"/>
            <a:ext cx="1953744" cy="972108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r>
              <a:rPr lang="ru-RU" sz="1400" b="1" u="sng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Реквизиты:</a:t>
            </a:r>
          </a:p>
          <a:p>
            <a:pPr marL="72000"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КПП, КБК, ОКТМО, срок уплаты, сумма, отчетный период, год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2360934" y="1592796"/>
            <a:ext cx="576064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936854" y="1160748"/>
            <a:ext cx="936104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ТКС</a:t>
            </a:r>
          </a:p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</a:p>
          <a:p>
            <a:pPr algn="ctr"/>
            <a:r>
              <a:rPr lang="ru-RU" sz="18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3872958" y="1592796"/>
            <a:ext cx="576064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4449022" y="1160748"/>
            <a:ext cx="3699206" cy="8640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 месту постановки на учет</a:t>
            </a:r>
          </a:p>
          <a:p>
            <a:pPr algn="ctr"/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позднее 25-го месяца, в котором наступает срок уплаты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8976320" y="1154176"/>
            <a:ext cx="2511074" cy="119470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Тульской области распределяет ЕНП </a:t>
            </a:r>
          </a:p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числа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8292244" y="1592796"/>
            <a:ext cx="576064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9291" y="3717032"/>
            <a:ext cx="550780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Представление </a:t>
            </a:r>
            <a:r>
              <a:rPr lang="ru-RU" sz="2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Уведомлений не </a:t>
            </a: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предусмотрено: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НДС;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Налог на прибыль (за исключением агентских платежей);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НДПИ;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ПСН;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СВ (фиксированный платеж)</a:t>
            </a:r>
            <a:endParaRPr lang="ru-RU" sz="1800" b="1" u="sng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01355" y="2888940"/>
            <a:ext cx="56507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u="sng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Уточнение Уведомлений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           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              </a:t>
            </a:r>
            <a:r>
              <a:rPr lang="ru-RU" sz="2000" b="1" u="sng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Сумма</a:t>
            </a: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                                        </a:t>
            </a:r>
            <a:r>
              <a:rPr lang="ru-RU" sz="2000" b="1" u="sng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Иное</a:t>
            </a:r>
          </a:p>
          <a:p>
            <a:pPr algn="ctr">
              <a:spcBef>
                <a:spcPts val="600"/>
              </a:spcBef>
            </a:pPr>
            <a:endParaRPr lang="ru-RU" sz="2000" b="1" u="sng" dirty="0">
              <a:solidFill>
                <a:srgbClr val="0990FF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Указываем актуальную          «Обнуляем» первое   </a:t>
            </a:r>
          </a:p>
          <a:p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сумму                                          Уведомление,</a:t>
            </a:r>
          </a:p>
          <a:p>
            <a:r>
              <a:rPr lang="ru-RU" sz="2000" b="1" dirty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                                                     представляем </a:t>
            </a:r>
          </a:p>
          <a:p>
            <a:r>
              <a:rPr lang="ru-RU" sz="2000" b="1" dirty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000" b="1" dirty="0" smtClean="0">
                <a:solidFill>
                  <a:srgbClr val="0990FF"/>
                </a:solidFill>
                <a:latin typeface="Roboto Condensed" panose="020B0604020202020204" charset="0"/>
                <a:ea typeface="Roboto Condensed" panose="020B0604020202020204" charset="0"/>
              </a:rPr>
              <a:t>                                                     актуальные данные</a:t>
            </a:r>
          </a:p>
          <a:p>
            <a:pPr algn="ctr">
              <a:spcBef>
                <a:spcPts val="600"/>
              </a:spcBef>
            </a:pPr>
            <a:endParaRPr lang="ru-RU" sz="2000" b="1" u="sng" dirty="0" smtClean="0">
              <a:solidFill>
                <a:srgbClr val="0990FF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 flipH="1">
            <a:off x="7892735" y="3320988"/>
            <a:ext cx="759549" cy="396044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9479560" y="3320988"/>
            <a:ext cx="744524" cy="372616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7572164" y="4077072"/>
            <a:ext cx="0" cy="22817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10566481" y="4121821"/>
            <a:ext cx="0" cy="22817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169662</TotalTime>
  <Words>459</Words>
  <Application>Microsoft Office PowerPoint</Application>
  <PresentationFormat>Произвольный</PresentationFormat>
  <Paragraphs>101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Open Sans Light</vt:lpstr>
      <vt:lpstr>Open Sans</vt:lpstr>
      <vt:lpstr>Roboto Condensed</vt:lpstr>
      <vt:lpstr>Calibri Light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Красноперов Андрей Николаевич</cp:lastModifiedBy>
  <cp:revision>2192</cp:revision>
  <cp:lastPrinted>2022-05-18T08:05:17Z</cp:lastPrinted>
  <dcterms:created xsi:type="dcterms:W3CDTF">2014-10-08T23:03:32Z</dcterms:created>
  <dcterms:modified xsi:type="dcterms:W3CDTF">2023-03-22T13:16:56Z</dcterms:modified>
</cp:coreProperties>
</file>